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22" r:id="rId3"/>
    <p:sldId id="347" r:id="rId4"/>
    <p:sldId id="352" r:id="rId5"/>
    <p:sldId id="351" r:id="rId6"/>
    <p:sldId id="379" r:id="rId7"/>
    <p:sldId id="380" r:id="rId8"/>
    <p:sldId id="381" r:id="rId9"/>
    <p:sldId id="383" r:id="rId10"/>
    <p:sldId id="382" r:id="rId11"/>
    <p:sldId id="3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44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表格 14">
            <a:extLst>
              <a:ext uri="{FF2B5EF4-FFF2-40B4-BE49-F238E27FC236}">
                <a16:creationId xmlns:a16="http://schemas.microsoft.com/office/drawing/2014/main" id="{00C6F2A9-9256-4C1A-85E1-C659077FC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22800"/>
              </p:ext>
            </p:extLst>
          </p:nvPr>
        </p:nvGraphicFramePr>
        <p:xfrm>
          <a:off x="4562206" y="3701262"/>
          <a:ext cx="5772754" cy="1177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776">
                  <a:extLst>
                    <a:ext uri="{9D8B030D-6E8A-4147-A177-3AD203B41FA5}">
                      <a16:colId xmlns:a16="http://schemas.microsoft.com/office/drawing/2014/main" val="812467230"/>
                    </a:ext>
                  </a:extLst>
                </a:gridCol>
                <a:gridCol w="1170152">
                  <a:extLst>
                    <a:ext uri="{9D8B030D-6E8A-4147-A177-3AD203B41FA5}">
                      <a16:colId xmlns:a16="http://schemas.microsoft.com/office/drawing/2014/main" val="3526208445"/>
                    </a:ext>
                  </a:extLst>
                </a:gridCol>
                <a:gridCol w="1415942">
                  <a:extLst>
                    <a:ext uri="{9D8B030D-6E8A-4147-A177-3AD203B41FA5}">
                      <a16:colId xmlns:a16="http://schemas.microsoft.com/office/drawing/2014/main" val="4190928747"/>
                    </a:ext>
                  </a:extLst>
                </a:gridCol>
                <a:gridCol w="1720884">
                  <a:extLst>
                    <a:ext uri="{9D8B030D-6E8A-4147-A177-3AD203B41FA5}">
                      <a16:colId xmlns:a16="http://schemas.microsoft.com/office/drawing/2014/main" val="1275668056"/>
                    </a:ext>
                  </a:extLst>
                </a:gridCol>
              </a:tblGrid>
              <a:tr h="311773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D0687369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zh-TW" altLang="zh-TW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張詠軒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D0687462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吳和倫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18478"/>
                  </a:ext>
                </a:extLst>
              </a:tr>
              <a:tr h="79079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D0612739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zh-TW" altLang="en-US" sz="2400" b="0" kern="1200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吳宜城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TW" altLang="en-US" sz="24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664509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F4AB4-A7FA-4962-8EBF-F64E1089ADF1}"/>
              </a:ext>
            </a:extLst>
          </p:cNvPr>
          <p:cNvGrpSpPr/>
          <p:nvPr/>
        </p:nvGrpSpPr>
        <p:grpSpPr>
          <a:xfrm>
            <a:off x="1231743" y="3910954"/>
            <a:ext cx="1808461" cy="1234920"/>
            <a:chOff x="3366914" y="2916559"/>
            <a:chExt cx="2424286" cy="1655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05B748-71C9-40E7-86D5-28EC019736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268929-DAE9-4BD8-80F5-E99497BEFF6F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C6704C23-8226-4899-8B14-AF1061FF1CC9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666AF13E-509E-4C14-9FF1-4660C3375170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F8EAE829-1CB9-4938-8076-5D3DEC1AE1E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ED824-B115-4795-A074-B86BF9FA2D38}"/>
              </a:ext>
            </a:extLst>
          </p:cNvPr>
          <p:cNvGrpSpPr/>
          <p:nvPr/>
        </p:nvGrpSpPr>
        <p:grpSpPr>
          <a:xfrm>
            <a:off x="434509" y="3232290"/>
            <a:ext cx="7866058" cy="3285899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6D5D66-AF38-42A5-AE34-D81B98E34F16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A594A1A-DEC1-4BDD-B179-612D2028240D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5EBB24-C0EE-4F17-8782-0AC53EC8FCC6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7CB72-5C6F-4722-8B05-BBF0C7313532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5B17BC9-8DE8-4A6F-981F-87E3D30B0804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ED99F3-F48F-4F0A-A158-E80042725BEC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395073-4096-4EF7-B796-D50A48BAD7CE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E1E01E-7A1E-43FF-84A2-4DC69431BE0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7F9F48-4E12-4E50-B898-676145E935DA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01263E-3E0F-477F-A22F-0F063E2BFCAD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3AA911-4F52-46D8-A7C0-2721C3CEA449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690716-9C05-48B4-9278-48B7AF1C02AE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C5DAA6-31CB-48FF-841A-A1B9E09AAE54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0" name="標題 1">
            <a:extLst>
              <a:ext uri="{FF2B5EF4-FFF2-40B4-BE49-F238E27FC236}">
                <a16:creationId xmlns:a16="http://schemas.microsoft.com/office/drawing/2014/main" id="{0F7AE9F0-4B40-445B-B423-A621883BA39F}"/>
              </a:ext>
            </a:extLst>
          </p:cNvPr>
          <p:cNvSpPr txBox="1">
            <a:spLocks/>
          </p:cNvSpPr>
          <p:nvPr/>
        </p:nvSpPr>
        <p:spPr>
          <a:xfrm>
            <a:off x="1151211" y="1661179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7700" b="1" dirty="0">
              <a:solidFill>
                <a:srgbClr val="FFC000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r>
              <a:rPr lang="zh-TW" altLang="en-US" sz="3500" b="1" dirty="0">
                <a:latin typeface="標楷體" panose="03000509000000000000" pitchFamily="65" charset="-120"/>
                <a:ea typeface="新細明體" panose="02020500000000000000" pitchFamily="18" charset="-120"/>
                <a:cs typeface="標楷體" panose="03000509000000000000" pitchFamily="65" charset="-120"/>
              </a:rPr>
              <a:t>基於</a:t>
            </a:r>
            <a:r>
              <a:rPr lang="en-US" altLang="zh-TW" sz="35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CNN</a:t>
            </a:r>
            <a:r>
              <a:rPr lang="zh-TW" altLang="en-US" sz="3500" b="1" dirty="0">
                <a:latin typeface="標楷體" panose="03000509000000000000" pitchFamily="65" charset="-120"/>
                <a:ea typeface="新細明體" panose="02020500000000000000" pitchFamily="18" charset="-120"/>
                <a:cs typeface="標楷體" panose="03000509000000000000" pitchFamily="65" charset="-120"/>
              </a:rPr>
              <a:t>之聊天機器人影像辨識</a:t>
            </a:r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71" name="減號 70">
            <a:extLst>
              <a:ext uri="{FF2B5EF4-FFF2-40B4-BE49-F238E27FC236}">
                <a16:creationId xmlns:a16="http://schemas.microsoft.com/office/drawing/2014/main" id="{4E7B76D5-3903-4097-AEFF-244C835568AD}"/>
              </a:ext>
            </a:extLst>
          </p:cNvPr>
          <p:cNvSpPr/>
          <p:nvPr/>
        </p:nvSpPr>
        <p:spPr>
          <a:xfrm flipV="1">
            <a:off x="2287384" y="2808391"/>
            <a:ext cx="9179245" cy="299855"/>
          </a:xfrm>
          <a:prstGeom prst="mathMinus">
            <a:avLst>
              <a:gd name="adj1" fmla="val 2352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0FA25B67-520D-4765-8690-9F985F08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79557"/>
            <a:ext cx="3425609" cy="3653984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7829BAB-5957-4EB0-A56C-3D7FDF1EE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744387"/>
            <a:ext cx="3433324" cy="312432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, 電子用品 的圖片&#10;&#10;自動產生的描述">
            <a:extLst>
              <a:ext uri="{FF2B5EF4-FFF2-40B4-BE49-F238E27FC236}">
                <a16:creationId xmlns:a16="http://schemas.microsoft.com/office/drawing/2014/main" id="{86A8AA3B-74A0-4085-8BD0-1529387F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69" y="330045"/>
            <a:ext cx="2658428" cy="3997637"/>
          </a:xfrm>
          <a:prstGeom prst="rect">
            <a:avLst/>
          </a:prstGeom>
        </p:spPr>
      </p:pic>
      <p:cxnSp>
        <p:nvCxnSpPr>
          <p:cNvPr id="36" name="Straight Connector 3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標題 1">
            <a:extLst>
              <a:ext uri="{FF2B5EF4-FFF2-40B4-BE49-F238E27FC236}">
                <a16:creationId xmlns:a16="http://schemas.microsoft.com/office/drawing/2014/main" id="{C0A44314-69A4-4B3A-AAE9-35C74E95828E}"/>
              </a:ext>
            </a:extLst>
          </p:cNvPr>
          <p:cNvSpPr txBox="1">
            <a:spLocks/>
          </p:cNvSpPr>
          <p:nvPr/>
        </p:nvSpPr>
        <p:spPr>
          <a:xfrm>
            <a:off x="199433" y="480684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dirty="0">
                <a:solidFill>
                  <a:schemeClr val="bg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測試結果</a:t>
            </a:r>
            <a:endParaRPr lang="en-US" altLang="zh-TW" sz="4800" b="1" dirty="0">
              <a:solidFill>
                <a:schemeClr val="bg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253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73A8AD3-6A38-4E56-933F-6B274D62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15897" y="5634123"/>
            <a:ext cx="3370407" cy="112993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6ADAED-94FE-4441-AE06-FE36E1FE4477}"/>
              </a:ext>
            </a:extLst>
          </p:cNvPr>
          <p:cNvSpPr/>
          <p:nvPr/>
        </p:nvSpPr>
        <p:spPr>
          <a:xfrm>
            <a:off x="4033042" y="730553"/>
            <a:ext cx="3165170" cy="912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         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動機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8FA2EF3-37CA-444F-A344-AE9DC51CDFDD}"/>
              </a:ext>
            </a:extLst>
          </p:cNvPr>
          <p:cNvSpPr/>
          <p:nvPr/>
        </p:nvSpPr>
        <p:spPr>
          <a:xfrm>
            <a:off x="4033042" y="730553"/>
            <a:ext cx="804459" cy="9126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228504-CD87-4E68-A7D7-B72749765D09}"/>
              </a:ext>
            </a:extLst>
          </p:cNvPr>
          <p:cNvSpPr/>
          <p:nvPr/>
        </p:nvSpPr>
        <p:spPr>
          <a:xfrm>
            <a:off x="4033044" y="3501479"/>
            <a:ext cx="3165170" cy="912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         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資料集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3079869-843B-453C-B417-61F562640AD9}"/>
              </a:ext>
            </a:extLst>
          </p:cNvPr>
          <p:cNvSpPr/>
          <p:nvPr/>
        </p:nvSpPr>
        <p:spPr>
          <a:xfrm>
            <a:off x="4033044" y="3501479"/>
            <a:ext cx="804459" cy="9126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178718D-4536-4CC6-8F4D-C614E4667B97}"/>
              </a:ext>
            </a:extLst>
          </p:cNvPr>
          <p:cNvSpPr/>
          <p:nvPr/>
        </p:nvSpPr>
        <p:spPr>
          <a:xfrm>
            <a:off x="4033044" y="2118509"/>
            <a:ext cx="3165170" cy="912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         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原理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CB252E-0D86-4610-B095-3F2FF22701AB}"/>
              </a:ext>
            </a:extLst>
          </p:cNvPr>
          <p:cNvSpPr/>
          <p:nvPr/>
        </p:nvSpPr>
        <p:spPr>
          <a:xfrm>
            <a:off x="4033042" y="2118509"/>
            <a:ext cx="804459" cy="9126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323D7E-56B9-4B24-9CEF-A68E83D529D0}"/>
              </a:ext>
            </a:extLst>
          </p:cNvPr>
          <p:cNvSpPr/>
          <p:nvPr/>
        </p:nvSpPr>
        <p:spPr>
          <a:xfrm>
            <a:off x="4033044" y="4884449"/>
            <a:ext cx="3165170" cy="9126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         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測試結果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474D03-688C-414B-8BB2-9832A38D9823}"/>
              </a:ext>
            </a:extLst>
          </p:cNvPr>
          <p:cNvSpPr/>
          <p:nvPr/>
        </p:nvSpPr>
        <p:spPr>
          <a:xfrm>
            <a:off x="4033044" y="4884449"/>
            <a:ext cx="804459" cy="9126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37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監視器, 電子用品, 螢幕, 電視 的圖片&#10;&#10;自動產生的描述">
            <a:extLst>
              <a:ext uri="{FF2B5EF4-FFF2-40B4-BE49-F238E27FC236}">
                <a16:creationId xmlns:a16="http://schemas.microsoft.com/office/drawing/2014/main" id="{FF96E6BE-3392-4AB0-BB57-1BD8415D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350"/>
          <a:stretch/>
        </p:blipFill>
        <p:spPr>
          <a:xfrm>
            <a:off x="587827" y="1126156"/>
            <a:ext cx="10905066" cy="544335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B249ED14-600E-4C87-9335-6C1DBC876AEB}"/>
              </a:ext>
            </a:extLst>
          </p:cNvPr>
          <p:cNvSpPr/>
          <p:nvPr/>
        </p:nvSpPr>
        <p:spPr>
          <a:xfrm>
            <a:off x="2267318" y="1601061"/>
            <a:ext cx="7546083" cy="4359971"/>
          </a:xfrm>
          <a:prstGeom prst="roundRect">
            <a:avLst>
              <a:gd name="adj" fmla="val 3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73D53275-4E58-462A-ADD4-7FF816A9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73" y="1701657"/>
            <a:ext cx="7333971" cy="41253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6807DC1-8C2A-4E1F-A767-C0DED13E7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73" y="1701658"/>
            <a:ext cx="7379162" cy="4125358"/>
          </a:xfrm>
          <a:prstGeom prst="rect">
            <a:avLst/>
          </a:prstGeom>
        </p:spPr>
      </p:pic>
      <p:pic>
        <p:nvPicPr>
          <p:cNvPr id="10" name="圖片 9" descr="一張含有 貓, 室內, 鋪設, 哺乳類 的圖片&#10;&#10;自動產生的描述">
            <a:extLst>
              <a:ext uri="{FF2B5EF4-FFF2-40B4-BE49-F238E27FC236}">
                <a16:creationId xmlns:a16="http://schemas.microsoft.com/office/drawing/2014/main" id="{3068EFAE-616C-40B0-B645-B1DA9F8B0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73" y="1701657"/>
            <a:ext cx="3505957" cy="2335844"/>
          </a:xfrm>
          <a:prstGeom prst="rect">
            <a:avLst/>
          </a:prstGeom>
        </p:spPr>
      </p:pic>
      <p:pic>
        <p:nvPicPr>
          <p:cNvPr id="13" name="圖片 12" descr="一張含有 室外, 狗, 地面, 坐 的圖片&#10;&#10;自動產生的描述">
            <a:extLst>
              <a:ext uri="{FF2B5EF4-FFF2-40B4-BE49-F238E27FC236}">
                <a16:creationId xmlns:a16="http://schemas.microsoft.com/office/drawing/2014/main" id="{62B9565F-8473-4FD4-9773-1EAE9E512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79" y="2819065"/>
            <a:ext cx="3021724" cy="3021724"/>
          </a:xfrm>
          <a:prstGeom prst="rect">
            <a:avLst/>
          </a:prstGeom>
        </p:spPr>
      </p:pic>
      <p:pic>
        <p:nvPicPr>
          <p:cNvPr id="6" name="圖片 5" descr="一張含有 文字, 玩具, 布偶 的圖片&#10;&#10;自動產生的描述">
            <a:extLst>
              <a:ext uri="{FF2B5EF4-FFF2-40B4-BE49-F238E27FC236}">
                <a16:creationId xmlns:a16="http://schemas.microsoft.com/office/drawing/2014/main" id="{27E2E2BC-BBF6-42F5-ABBA-666A58E71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94" y="1875772"/>
            <a:ext cx="5080730" cy="3810548"/>
          </a:xfrm>
          <a:prstGeom prst="rect">
            <a:avLst/>
          </a:prstGeom>
        </p:spPr>
      </p:pic>
      <p:sp>
        <p:nvSpPr>
          <p:cNvPr id="24" name="圓形: 空心 23">
            <a:extLst>
              <a:ext uri="{FF2B5EF4-FFF2-40B4-BE49-F238E27FC236}">
                <a16:creationId xmlns:a16="http://schemas.microsoft.com/office/drawing/2014/main" id="{05FF7C34-7070-4D0E-A099-F3CCB565BE79}"/>
              </a:ext>
            </a:extLst>
          </p:cNvPr>
          <p:cNvSpPr/>
          <p:nvPr/>
        </p:nvSpPr>
        <p:spPr>
          <a:xfrm>
            <a:off x="3392019" y="1721303"/>
            <a:ext cx="1641993" cy="1613778"/>
          </a:xfrm>
          <a:prstGeom prst="donut">
            <a:avLst>
              <a:gd name="adj" fmla="val 32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0C300FBB-3C17-4D07-8049-BBAD26AB7B69}"/>
              </a:ext>
            </a:extLst>
          </p:cNvPr>
          <p:cNvSpPr/>
          <p:nvPr/>
        </p:nvSpPr>
        <p:spPr>
          <a:xfrm>
            <a:off x="7046706" y="1721303"/>
            <a:ext cx="1641993" cy="1613778"/>
          </a:xfrm>
          <a:prstGeom prst="donut">
            <a:avLst>
              <a:gd name="adj" fmla="val 32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93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4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5EE588C-C421-45E0-8DD7-AA37427BA4A2}"/>
              </a:ext>
            </a:extLst>
          </p:cNvPr>
          <p:cNvSpPr txBox="1">
            <a:spLocks/>
          </p:cNvSpPr>
          <p:nvPr/>
        </p:nvSpPr>
        <p:spPr>
          <a:xfrm>
            <a:off x="193042" y="36241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CNN</a:t>
            </a:r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原理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61" name="減號 60">
            <a:extLst>
              <a:ext uri="{FF2B5EF4-FFF2-40B4-BE49-F238E27FC236}">
                <a16:creationId xmlns:a16="http://schemas.microsoft.com/office/drawing/2014/main" id="{F23811DE-1E40-43D6-9ECC-4393D3E05810}"/>
              </a:ext>
            </a:extLst>
          </p:cNvPr>
          <p:cNvSpPr/>
          <p:nvPr/>
        </p:nvSpPr>
        <p:spPr>
          <a:xfrm>
            <a:off x="-986887" y="5231524"/>
            <a:ext cx="14165774" cy="3952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1173B0-83C5-4855-9BB9-E324E6E1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78" y="1479040"/>
            <a:ext cx="5010150" cy="365760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829C637-8BD4-48A1-8E2B-929A078A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75277"/>
              </p:ext>
            </p:extLst>
          </p:nvPr>
        </p:nvGraphicFramePr>
        <p:xfrm>
          <a:off x="7226914" y="1955234"/>
          <a:ext cx="29814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493">
                  <a:extLst>
                    <a:ext uri="{9D8B030D-6E8A-4147-A177-3AD203B41FA5}">
                      <a16:colId xmlns:a16="http://schemas.microsoft.com/office/drawing/2014/main" val="1240442411"/>
                    </a:ext>
                  </a:extLst>
                </a:gridCol>
              </a:tblGrid>
              <a:tr h="1401687"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透過卷積核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(Kernels)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滑動對圖像做訊息提取並藉由步長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(Strides)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與填充 </a:t>
                      </a: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(Padding)</a:t>
                      </a:r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控制圖像的長寬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90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31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5EE588C-C421-45E0-8DD7-AA37427BA4A2}"/>
              </a:ext>
            </a:extLst>
          </p:cNvPr>
          <p:cNvSpPr txBox="1">
            <a:spLocks/>
          </p:cNvSpPr>
          <p:nvPr/>
        </p:nvSpPr>
        <p:spPr>
          <a:xfrm>
            <a:off x="193042" y="36241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CNN</a:t>
            </a:r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圖像辨識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61" name="減號 60">
            <a:extLst>
              <a:ext uri="{FF2B5EF4-FFF2-40B4-BE49-F238E27FC236}">
                <a16:creationId xmlns:a16="http://schemas.microsoft.com/office/drawing/2014/main" id="{F23811DE-1E40-43D6-9ECC-4393D3E05810}"/>
              </a:ext>
            </a:extLst>
          </p:cNvPr>
          <p:cNvSpPr/>
          <p:nvPr/>
        </p:nvSpPr>
        <p:spPr>
          <a:xfrm>
            <a:off x="-986887" y="5231524"/>
            <a:ext cx="14165774" cy="3952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D12FAE-3E36-4CB3-B331-89C3BCBE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75102"/>
            <a:ext cx="9525000" cy="324802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276662D-C436-475B-BC1A-F8BA05415DAE}"/>
              </a:ext>
            </a:extLst>
          </p:cNvPr>
          <p:cNvSpPr txBox="1"/>
          <p:nvPr/>
        </p:nvSpPr>
        <p:spPr>
          <a:xfrm>
            <a:off x="1277112" y="4573246"/>
            <a:ext cx="10376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輸入圖像→</a:t>
            </a:r>
            <a:r>
              <a:rPr lang="en-US" altLang="zh-TW" sz="2000" dirty="0"/>
              <a:t>[</a:t>
            </a:r>
            <a:r>
              <a:rPr lang="zh-TW" altLang="en-US" sz="2000" dirty="0"/>
              <a:t>卷積組合→最大池化</a:t>
            </a:r>
            <a:r>
              <a:rPr lang="en-US" altLang="zh-TW" sz="2000" dirty="0"/>
              <a:t>(Max Pooling)]*n→</a:t>
            </a:r>
            <a:r>
              <a:rPr lang="zh-TW" altLang="en-US" sz="2000" dirty="0"/>
              <a:t>攤平</a:t>
            </a:r>
            <a:r>
              <a:rPr lang="en-US" altLang="zh-TW" sz="2000" dirty="0"/>
              <a:t>(Flatten)→</a:t>
            </a:r>
            <a:r>
              <a:rPr lang="zh-TW" altLang="en-US" sz="2000" dirty="0"/>
              <a:t>全連接層</a:t>
            </a:r>
            <a:r>
              <a:rPr lang="en-US" altLang="zh-TW" sz="2000" dirty="0"/>
              <a:t>(Fully Connected layers)→</a:t>
            </a:r>
            <a:r>
              <a:rPr lang="zh-TW" altLang="en-US" sz="2000" dirty="0"/>
              <a:t>分類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ED4084-8DB8-4C46-9019-316401795FF7}"/>
              </a:ext>
            </a:extLst>
          </p:cNvPr>
          <p:cNvSpPr txBox="1"/>
          <p:nvPr/>
        </p:nvSpPr>
        <p:spPr>
          <a:xfrm>
            <a:off x="2484557" y="5584174"/>
            <a:ext cx="89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[</a:t>
            </a:r>
            <a:r>
              <a:rPr lang="zh-TW" altLang="en-US" dirty="0"/>
              <a:t>卷積層→激勵函數</a:t>
            </a:r>
            <a:r>
              <a:rPr lang="en-US" altLang="zh-TW" dirty="0"/>
              <a:t>(activation function)→Batch Normalization]=</a:t>
            </a:r>
            <a:r>
              <a:rPr lang="zh-TW" altLang="en-US" dirty="0"/>
              <a:t>卷積組合</a:t>
            </a:r>
          </a:p>
        </p:txBody>
      </p:sp>
    </p:spTree>
    <p:extLst>
      <p:ext uri="{BB962C8B-B14F-4D97-AF65-F5344CB8AC3E}">
        <p14:creationId xmlns:p14="http://schemas.microsoft.com/office/powerpoint/2010/main" val="215901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5EE588C-C421-45E0-8DD7-AA37427BA4A2}"/>
              </a:ext>
            </a:extLst>
          </p:cNvPr>
          <p:cNvSpPr txBox="1">
            <a:spLocks/>
          </p:cNvSpPr>
          <p:nvPr/>
        </p:nvSpPr>
        <p:spPr>
          <a:xfrm>
            <a:off x="193042" y="36241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CNN</a:t>
            </a:r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圖像辨識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B42C63CF-66D4-411E-BA89-927AAACF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92"/>
          <a:stretch/>
        </p:blipFill>
        <p:spPr>
          <a:xfrm>
            <a:off x="1712136" y="1480838"/>
            <a:ext cx="4170577" cy="4081112"/>
          </a:xfrm>
          <a:prstGeom prst="rect">
            <a:avLst/>
          </a:prstGeom>
        </p:spPr>
      </p:pic>
      <p:pic>
        <p:nvPicPr>
          <p:cNvPr id="26" name="圖片 25" descr="一張含有 桌 的圖片&#10;&#10;自動產生的描述">
            <a:extLst>
              <a:ext uri="{FF2B5EF4-FFF2-40B4-BE49-F238E27FC236}">
                <a16:creationId xmlns:a16="http://schemas.microsoft.com/office/drawing/2014/main" id="{D3B21AAF-2E22-4719-902B-C77393986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7"/>
          <a:stretch/>
        </p:blipFill>
        <p:spPr>
          <a:xfrm>
            <a:off x="6349561" y="2104833"/>
            <a:ext cx="4170577" cy="28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文字, 擺姿勢, 報紙, 螢幕擷取畫面 的圖片&#10;&#10;自動產生的描述">
            <a:extLst>
              <a:ext uri="{FF2B5EF4-FFF2-40B4-BE49-F238E27FC236}">
                <a16:creationId xmlns:a16="http://schemas.microsoft.com/office/drawing/2014/main" id="{854A8822-A6E7-4071-8EB9-E6B9ABF22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5" b="397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A15069-2790-4511-98EE-65EF06B05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0" r="2" b="13328"/>
          <a:stretch/>
        </p:blipFill>
        <p:spPr>
          <a:xfrm>
            <a:off x="4451685" y="3383280"/>
            <a:ext cx="7555832" cy="3383280"/>
          </a:xfrm>
          <a:prstGeom prst="rect">
            <a:avLst/>
          </a:prstGeom>
        </p:spPr>
      </p:pic>
      <p:sp useBgFill="1">
        <p:nvSpPr>
          <p:cNvPr id="33" name="Freeform: Shape 29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7207559D-B415-4283-A38E-93C2542CDCFE}"/>
              </a:ext>
            </a:extLst>
          </p:cNvPr>
          <p:cNvSpPr txBox="1">
            <a:spLocks/>
          </p:cNvSpPr>
          <p:nvPr/>
        </p:nvSpPr>
        <p:spPr>
          <a:xfrm>
            <a:off x="-3295926" y="3110505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資料集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與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參考資料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569F094-9283-49E9-86E6-A3DC8B1A75E8}"/>
              </a:ext>
            </a:extLst>
          </p:cNvPr>
          <p:cNvSpPr txBox="1"/>
          <p:nvPr/>
        </p:nvSpPr>
        <p:spPr>
          <a:xfrm>
            <a:off x="9324975" y="3448050"/>
            <a:ext cx="240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zh-TW" altLang="en-US" sz="6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1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5EE588C-C421-45E0-8DD7-AA37427BA4A2}"/>
              </a:ext>
            </a:extLst>
          </p:cNvPr>
          <p:cNvSpPr txBox="1">
            <a:spLocks/>
          </p:cNvSpPr>
          <p:nvPr/>
        </p:nvSpPr>
        <p:spPr>
          <a:xfrm>
            <a:off x="193042" y="36241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訓練模型</a:t>
            </a:r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18B6AD85-B385-43F5-942A-E3ACA3ED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b="6423"/>
          <a:stretch/>
        </p:blipFill>
        <p:spPr>
          <a:xfrm>
            <a:off x="2994703" y="1372998"/>
            <a:ext cx="6126925" cy="105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5EE588C-C421-45E0-8DD7-AA37427BA4A2}"/>
              </a:ext>
            </a:extLst>
          </p:cNvPr>
          <p:cNvSpPr txBox="1">
            <a:spLocks/>
          </p:cNvSpPr>
          <p:nvPr/>
        </p:nvSpPr>
        <p:spPr>
          <a:xfrm>
            <a:off x="193042" y="362412"/>
            <a:ext cx="11805916" cy="186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b="1" dirty="0">
                <a:solidFill>
                  <a:srgbClr val="C55A11"/>
                </a:solidFill>
                <a:latin typeface="華康中圓體" panose="020F0509000000000000" pitchFamily="49" charset="-120"/>
                <a:ea typeface="標楷體" panose="03000509000000000000" pitchFamily="65" charset="-120"/>
                <a:cs typeface="標楷體" panose="03000509000000000000" pitchFamily="65" charset="-120"/>
              </a:rPr>
              <a:t>工具</a:t>
            </a:r>
            <a:endParaRPr lang="en-US" altLang="zh-TW" sz="4800" b="1" dirty="0">
              <a:solidFill>
                <a:srgbClr val="C55A11"/>
              </a:solidFill>
              <a:latin typeface="華康中圓體" panose="020F0509000000000000" pitchFamily="49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  <a:p>
            <a:br>
              <a:rPr lang="zh-TW" altLang="zh-TW" sz="1800" dirty="0">
                <a:latin typeface="Calibri" panose="020F0502020204030204" pitchFamily="34" charset="0"/>
                <a:ea typeface="新細明體" panose="02020500000000000000" pitchFamily="18" charset="-12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1D8D56-25D9-46F2-9AFE-29723E923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451" y="1631185"/>
            <a:ext cx="5109327" cy="3878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7978D1-3657-4CB1-9B43-ED604BEA6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14" y="2114694"/>
            <a:ext cx="7906944" cy="32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056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138</Words>
  <Application>Microsoft Office PowerPoint</Application>
  <PresentationFormat>寬螢幕</PresentationFormat>
  <Paragraphs>35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華康中圓體</vt:lpstr>
      <vt:lpstr>新細明體</vt:lpstr>
      <vt:lpstr>標楷體</vt:lpstr>
      <vt:lpstr>Arial</vt:lpstr>
      <vt:lpstr>Calibri</vt:lpstr>
      <vt:lpstr>Times New Roman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詠軒 張</dc:creator>
  <cp:lastModifiedBy>吳和倫</cp:lastModifiedBy>
  <cp:revision>5</cp:revision>
  <dcterms:created xsi:type="dcterms:W3CDTF">2021-01-10T14:17:37Z</dcterms:created>
  <dcterms:modified xsi:type="dcterms:W3CDTF">2021-05-02T08:38:46Z</dcterms:modified>
</cp:coreProperties>
</file>